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12" r:id="rId3"/>
    <p:sldId id="307" r:id="rId4"/>
    <p:sldId id="308" r:id="rId5"/>
    <p:sldId id="309" r:id="rId6"/>
    <p:sldId id="310" r:id="rId7"/>
    <p:sldId id="311" r:id="rId8"/>
    <p:sldId id="285" r:id="rId9"/>
    <p:sldId id="263" r:id="rId10"/>
    <p:sldId id="262" r:id="rId11"/>
    <p:sldId id="265" r:id="rId12"/>
    <p:sldId id="286" r:id="rId13"/>
    <p:sldId id="306" r:id="rId14"/>
    <p:sldId id="305" r:id="rId15"/>
    <p:sldId id="264" r:id="rId16"/>
    <p:sldId id="304" r:id="rId17"/>
    <p:sldId id="287" r:id="rId18"/>
    <p:sldId id="288" r:id="rId19"/>
    <p:sldId id="289" r:id="rId20"/>
    <p:sldId id="290" r:id="rId21"/>
    <p:sldId id="291" r:id="rId22"/>
    <p:sldId id="292" r:id="rId23"/>
    <p:sldId id="294" r:id="rId24"/>
    <p:sldId id="295" r:id="rId25"/>
    <p:sldId id="296" r:id="rId26"/>
    <p:sldId id="297" r:id="rId27"/>
    <p:sldId id="298" r:id="rId28"/>
    <p:sldId id="313" r:id="rId29"/>
    <p:sldId id="299" r:id="rId30"/>
    <p:sldId id="300" r:id="rId31"/>
    <p:sldId id="301" r:id="rId32"/>
    <p:sldId id="302" r:id="rId33"/>
    <p:sldId id="303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5" name="Shape 5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17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141" name="Shape 14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142" name="image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171" name="Shape 17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172" name="image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186" name="Shape 18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187" name="image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01" name="Shape 20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02" name="image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16" name="Shape 21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17" name="image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31" name="Shape 23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32" name="image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46" name="Shape 24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47" name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61" name="Shape 26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62" name="image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76" name="Shape 27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77" name="image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31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291" name="Shape 29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292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06" name="Shape 30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07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21" name="Shape 32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22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36" name="Shape 33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3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51" name="Shape 35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52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66" name="Shape 36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67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1" name="Shape 37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81" name="Shape 38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82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396" name="Shape 396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397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hape 401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227013" y="274638"/>
            <a:ext cx="7923694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3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Slide Title Line 1</a:t>
            </a:r>
            <a:br/>
            <a:r>
              <a:t>Insert Slide Title Line 2</a:t>
            </a:r>
          </a:p>
        </p:txBody>
      </p:sp>
      <p:sp>
        <p:nvSpPr>
          <p:cNvPr id="411" name="Shape 411"/>
          <p:cNvSpPr/>
          <p:nvPr/>
        </p:nvSpPr>
        <p:spPr>
          <a:xfrm>
            <a:off x="227013" y="1574232"/>
            <a:ext cx="869156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457200">
              <a:spcBef>
                <a:spcPts val="500"/>
              </a:spcBef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Insert Subhead Line 1</a:t>
            </a:r>
            <a:br/>
            <a:r>
              <a:t>Insert Subhead Line 2</a:t>
            </a:r>
          </a:p>
        </p:txBody>
      </p:sp>
      <p:pic>
        <p:nvPicPr>
          <p:cNvPr id="412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5648951" cy="3535027"/>
          </a:xfrm>
          <a:prstGeom prst="rect">
            <a:avLst/>
          </a:prstGeom>
        </p:spPr>
        <p:txBody>
          <a:bodyPr/>
          <a:lstStyle>
            <a:lvl1pPr marL="285750" indent="-28575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45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body" sz="half" idx="1"/>
          </p:nvPr>
        </p:nvSpPr>
        <p:spPr>
          <a:xfrm>
            <a:off x="161128" y="2423884"/>
            <a:ext cx="8805158" cy="19072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800"/>
              </a:spcBef>
              <a:defRPr sz="3600" b="1"/>
            </a:lvl1pPr>
            <a:lvl2pPr marL="924790" indent="-467590" algn="ctr">
              <a:lnSpc>
                <a:spcPct val="90000"/>
              </a:lnSpc>
              <a:spcBef>
                <a:spcPts val="800"/>
              </a:spcBef>
              <a:buSzPct val="100000"/>
              <a:buChar char="–"/>
              <a:defRPr sz="3600" b="1"/>
            </a:lvl2pPr>
            <a:lvl3pPr marL="1325879" indent="-411479" algn="ctr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sz="3600" b="1"/>
            </a:lvl3pPr>
            <a:lvl4pPr marL="1828800" indent="-457200" algn="ctr">
              <a:lnSpc>
                <a:spcPct val="90000"/>
              </a:lnSpc>
              <a:spcBef>
                <a:spcPts val="800"/>
              </a:spcBef>
              <a:buSzPct val="100000"/>
              <a:buChar char="–"/>
              <a:defRPr sz="3600" b="1"/>
            </a:lvl4pPr>
            <a:lvl5pPr marL="2343150" indent="-514350" algn="ctr">
              <a:lnSpc>
                <a:spcPct val="90000"/>
              </a:lnSpc>
              <a:spcBef>
                <a:spcPts val="800"/>
              </a:spcBef>
              <a:buSzPct val="100000"/>
              <a:buChar char="»"/>
              <a:defRPr sz="36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hape 43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06087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441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60870"/>
            <a:ext cx="9144000" cy="975361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xfrm>
            <a:off x="161128" y="5468392"/>
            <a:ext cx="8805158" cy="117518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900"/>
              </a:spcBef>
              <a:defRPr sz="3900" b="1"/>
            </a:lvl1pPr>
            <a:lvl2pPr marL="963756" indent="-506556" algn="ctr">
              <a:lnSpc>
                <a:spcPct val="90000"/>
              </a:lnSpc>
              <a:spcBef>
                <a:spcPts val="900"/>
              </a:spcBef>
              <a:buSzPct val="100000"/>
              <a:buChar char="–"/>
              <a:defRPr sz="3900" b="1"/>
            </a:lvl2pPr>
            <a:lvl3pPr marL="1360169" indent="-445769" algn="ctr">
              <a:lnSpc>
                <a:spcPct val="90000"/>
              </a:lnSpc>
              <a:spcBef>
                <a:spcPts val="900"/>
              </a:spcBef>
              <a:buSzPct val="100000"/>
              <a:buChar char="•"/>
              <a:defRPr sz="3900" b="1"/>
            </a:lvl3pPr>
            <a:lvl4pPr marL="1866900" indent="-495300" algn="ctr">
              <a:lnSpc>
                <a:spcPct val="90000"/>
              </a:lnSpc>
              <a:spcBef>
                <a:spcPts val="900"/>
              </a:spcBef>
              <a:buSzPct val="100000"/>
              <a:buChar char="–"/>
              <a:defRPr sz="3900" b="1"/>
            </a:lvl4pPr>
            <a:lvl5pPr marL="2386012" indent="-557212" algn="ctr">
              <a:lnSpc>
                <a:spcPct val="90000"/>
              </a:lnSpc>
              <a:spcBef>
                <a:spcPts val="900"/>
              </a:spcBef>
              <a:buSzPct val="100000"/>
              <a:buChar char="»"/>
              <a:defRPr sz="39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" name="Shape 443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body" idx="1"/>
          </p:nvPr>
        </p:nvSpPr>
        <p:spPr>
          <a:xfrm>
            <a:off x="743857" y="1570617"/>
            <a:ext cx="7672700" cy="3490253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800"/>
              </a:spcBef>
              <a:defRPr sz="36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algn="ctr">
              <a:spcBef>
                <a:spcPts val="800"/>
              </a:spcBef>
              <a:defRPr sz="3600" i="1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algn="ctr">
              <a:spcBef>
                <a:spcPts val="800"/>
              </a:spcBef>
              <a:defRPr sz="3600" i="1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algn="ctr">
              <a:spcBef>
                <a:spcPts val="800"/>
              </a:spcBef>
              <a:defRPr sz="3600" i="1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algn="ctr">
              <a:spcBef>
                <a:spcPts val="800"/>
              </a:spcBef>
              <a:defRPr sz="3600" i="1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3"/>
          </p:nvPr>
        </p:nvSpPr>
        <p:spPr>
          <a:xfrm>
            <a:off x="3309937" y="5206136"/>
            <a:ext cx="5565776" cy="89765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400"/>
              </a:spcBef>
            </a:pPr>
            <a:endParaRPr/>
          </a:p>
        </p:txBody>
      </p:sp>
      <p:pic>
        <p:nvPicPr>
          <p:cNvPr id="452" name="image32.png" descr="OpenQuo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561544"/>
            <a:ext cx="557893" cy="371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32.png" descr="OpenQuo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8320314" y="4701328"/>
            <a:ext cx="557894" cy="371929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body" sz="half" idx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sz="quarter" idx="13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6" name="Shape 466"/>
          <p:cNvSpPr>
            <a:spLocks noGrp="1"/>
          </p:cNvSpPr>
          <p:nvPr>
            <p:ph type="pic" sz="quarter" idx="14"/>
          </p:nvPr>
        </p:nvSpPr>
        <p:spPr>
          <a:xfrm>
            <a:off x="5162932" y="2558866"/>
            <a:ext cx="3755643" cy="31148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5"/>
          </p:nvPr>
        </p:nvSpPr>
        <p:spPr>
          <a:xfrm>
            <a:off x="5162932" y="5766677"/>
            <a:ext cx="3755643" cy="327217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200"/>
              </a:spcBef>
              <a:defRPr sz="11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/>
          </p:cNvSpPr>
          <p:nvPr>
            <p:ph type="pic" sz="quarter" idx="13"/>
          </p:nvPr>
        </p:nvSpPr>
        <p:spPr>
          <a:xfrm>
            <a:off x="5118100" y="2556649"/>
            <a:ext cx="3755645" cy="15944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half" idx="1"/>
          </p:nvPr>
        </p:nvSpPr>
        <p:spPr>
          <a:xfrm>
            <a:off x="227013" y="2556649"/>
            <a:ext cx="4679423" cy="3354961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hape 476"/>
          <p:cNvSpPr>
            <a:spLocks noGrp="1"/>
          </p:cNvSpPr>
          <p:nvPr>
            <p:ph type="pic" sz="quarter" idx="14"/>
          </p:nvPr>
        </p:nvSpPr>
        <p:spPr>
          <a:xfrm>
            <a:off x="5118100" y="4309948"/>
            <a:ext cx="3755645" cy="15944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" name="Shape 477"/>
          <p:cNvSpPr>
            <a:spLocks noGrp="1"/>
          </p:cNvSpPr>
          <p:nvPr>
            <p:ph type="body" sz="quarter" idx="15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500"/>
              </a:spcBef>
              <a:defRPr sz="2400"/>
            </a:pPr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pic" sz="quarter" idx="13"/>
          </p:nvPr>
        </p:nvSpPr>
        <p:spPr>
          <a:xfrm>
            <a:off x="5067206" y="1573228"/>
            <a:ext cx="1851808" cy="22366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" name="Shape 487"/>
          <p:cNvSpPr>
            <a:spLocks noGrp="1"/>
          </p:cNvSpPr>
          <p:nvPr>
            <p:ph type="body" sz="half" idx="1"/>
          </p:nvPr>
        </p:nvSpPr>
        <p:spPr>
          <a:xfrm>
            <a:off x="227013" y="1573228"/>
            <a:ext cx="4688902" cy="4520665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</a:lvl1pPr>
            <a:lvl2pPr marL="778668" indent="-321468">
              <a:buSzPct val="100000"/>
              <a:buFont typeface="Arial"/>
              <a:buChar char="•"/>
            </a:lvl2pPr>
            <a:lvl3pPr marL="1208314" indent="-293914">
              <a:buSzPct val="100000"/>
              <a:buFont typeface="Arial"/>
              <a:buChar char="•"/>
            </a:lvl3pPr>
            <a:lvl4pPr marL="1800225" indent="-428625">
              <a:buSzPct val="100000"/>
              <a:buFont typeface="Arial"/>
              <a:buChar char="•"/>
            </a:lvl4pPr>
            <a:lvl5pPr marL="2240279" indent="-411479">
              <a:buSzPct val="100000"/>
              <a:buFont typeface="Arial"/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8" name="Shape 488"/>
          <p:cNvSpPr>
            <a:spLocks noGrp="1"/>
          </p:cNvSpPr>
          <p:nvPr>
            <p:ph type="pic" sz="quarter" idx="14"/>
          </p:nvPr>
        </p:nvSpPr>
        <p:spPr>
          <a:xfrm>
            <a:off x="7023273" y="1573228"/>
            <a:ext cx="1839494" cy="22366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pic" sz="quarter" idx="15"/>
          </p:nvPr>
        </p:nvSpPr>
        <p:spPr>
          <a:xfrm>
            <a:off x="5067206" y="3914118"/>
            <a:ext cx="1851808" cy="2189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pic" sz="quarter" idx="16"/>
          </p:nvPr>
        </p:nvSpPr>
        <p:spPr>
          <a:xfrm>
            <a:off x="7023273" y="3914118"/>
            <a:ext cx="1839494" cy="2189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/>
          </p:cNvSpPr>
          <p:nvPr>
            <p:ph type="pic" sz="half" idx="13"/>
          </p:nvPr>
        </p:nvSpPr>
        <p:spPr>
          <a:xfrm>
            <a:off x="239486" y="1844679"/>
            <a:ext cx="4557486" cy="41165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pic" sz="quarter" idx="14"/>
          </p:nvPr>
        </p:nvSpPr>
        <p:spPr>
          <a:xfrm>
            <a:off x="4884056" y="3956506"/>
            <a:ext cx="2220686" cy="2005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pic" sz="quarter" idx="15"/>
          </p:nvPr>
        </p:nvSpPr>
        <p:spPr>
          <a:xfrm>
            <a:off x="4884056" y="1844679"/>
            <a:ext cx="2220686" cy="2005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xfrm>
            <a:off x="7206343" y="1844681"/>
            <a:ext cx="1720171" cy="3294970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100"/>
            </a:lvl3pPr>
            <a:lvl4pPr>
              <a:spcBef>
                <a:spcPts val="200"/>
              </a:spcBef>
              <a:defRPr sz="1100"/>
            </a:lvl4pPr>
            <a:lvl5pPr>
              <a:spcBef>
                <a:spcPts val="200"/>
              </a:spcBef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3" name="Shape 50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pic" sz="quarter" idx="13"/>
          </p:nvPr>
        </p:nvSpPr>
        <p:spPr>
          <a:xfrm>
            <a:off x="239486" y="1901542"/>
            <a:ext cx="2075544" cy="1874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2" name="Shape 512"/>
          <p:cNvSpPr>
            <a:spLocks noGrp="1"/>
          </p:cNvSpPr>
          <p:nvPr>
            <p:ph type="body" sz="quarter" idx="1"/>
          </p:nvPr>
        </p:nvSpPr>
        <p:spPr>
          <a:xfrm>
            <a:off x="6792686" y="1901543"/>
            <a:ext cx="2133828" cy="3294970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100"/>
            </a:lvl3pPr>
            <a:lvl4pPr>
              <a:spcBef>
                <a:spcPts val="200"/>
              </a:spcBef>
              <a:defRPr sz="1100"/>
            </a:lvl4pPr>
            <a:lvl5pPr>
              <a:spcBef>
                <a:spcPts val="200"/>
              </a:spcBef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239486" y="3897255"/>
            <a:ext cx="2075544" cy="18747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2416629" y="1901542"/>
            <a:ext cx="2075544" cy="1874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2416629" y="3897255"/>
            <a:ext cx="2075544" cy="18747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6" name="Shape 516"/>
          <p:cNvSpPr>
            <a:spLocks noGrp="1"/>
          </p:cNvSpPr>
          <p:nvPr>
            <p:ph type="pic" sz="quarter" idx="17"/>
          </p:nvPr>
        </p:nvSpPr>
        <p:spPr>
          <a:xfrm>
            <a:off x="4593771" y="1901542"/>
            <a:ext cx="2075544" cy="1874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pic" sz="quarter" idx="18"/>
          </p:nvPr>
        </p:nvSpPr>
        <p:spPr>
          <a:xfrm>
            <a:off x="4593771" y="3897255"/>
            <a:ext cx="2075544" cy="18747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xfrm>
            <a:off x="239486" y="2452914"/>
            <a:ext cx="2271486" cy="319132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100"/>
            </a:lvl3pPr>
            <a:lvl4pPr>
              <a:spcBef>
                <a:spcPts val="200"/>
              </a:spcBef>
              <a:defRPr sz="1100"/>
            </a:lvl4pPr>
            <a:lvl5pPr>
              <a:spcBef>
                <a:spcPts val="200"/>
              </a:spcBef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3"/>
          </p:nvPr>
        </p:nvSpPr>
        <p:spPr>
          <a:xfrm>
            <a:off x="239938" y="2046288"/>
            <a:ext cx="2263776" cy="276226"/>
          </a:xfrm>
          <a:prstGeom prst="rect">
            <a:avLst/>
          </a:prstGeom>
        </p:spPr>
        <p:txBody>
          <a:bodyPr anchor="ctr"/>
          <a:lstStyle/>
          <a:p>
            <a:pPr defTabSz="352043">
              <a:spcBef>
                <a:spcPts val="200"/>
              </a:spcBef>
              <a:defRPr sz="1232" b="1"/>
            </a:pPr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body" sz="quarter" idx="1"/>
          </p:nvPr>
        </p:nvSpPr>
        <p:spPr>
          <a:xfrm>
            <a:off x="6625772" y="2452914"/>
            <a:ext cx="2271487" cy="319132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>
              <a:spcBef>
                <a:spcPts val="200"/>
              </a:spcBef>
              <a:defRPr sz="1100"/>
            </a:lvl2pPr>
            <a:lvl3pPr>
              <a:spcBef>
                <a:spcPts val="200"/>
              </a:spcBef>
              <a:defRPr sz="1100"/>
            </a:lvl3pPr>
            <a:lvl4pPr>
              <a:spcBef>
                <a:spcPts val="200"/>
              </a:spcBef>
              <a:defRPr sz="1100"/>
            </a:lvl4pPr>
            <a:lvl5pPr>
              <a:spcBef>
                <a:spcPts val="200"/>
              </a:spcBef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sz="quarter" idx="13"/>
          </p:nvPr>
        </p:nvSpPr>
        <p:spPr>
          <a:xfrm>
            <a:off x="6626225" y="2046288"/>
            <a:ext cx="2263775" cy="276226"/>
          </a:xfrm>
          <a:prstGeom prst="rect">
            <a:avLst/>
          </a:prstGeom>
        </p:spPr>
        <p:txBody>
          <a:bodyPr/>
          <a:lstStyle/>
          <a:p>
            <a:pPr defTabSz="352043">
              <a:spcBef>
                <a:spcPts val="200"/>
              </a:spcBef>
              <a:defRPr sz="1232" b="1"/>
            </a:pPr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59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227013" y="1651000"/>
            <a:ext cx="8481556" cy="443095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400"/>
              </a:spcBef>
            </a:lvl1pPr>
            <a:lvl2pPr marL="742950" indent="-285750" algn="ctr">
              <a:spcBef>
                <a:spcPts val="400"/>
              </a:spcBef>
              <a:buSzPct val="100000"/>
              <a:buChar char="–"/>
            </a:lvl2pPr>
            <a:lvl3pPr marL="1171575" indent="-257175" algn="ctr">
              <a:spcBef>
                <a:spcPts val="400"/>
              </a:spcBef>
              <a:buSzPct val="100000"/>
              <a:buChar char="•"/>
            </a:lvl3pPr>
            <a:lvl4pPr marL="1665514" indent="-293914" algn="ctr">
              <a:spcBef>
                <a:spcPts val="400"/>
              </a:spcBef>
              <a:buSzPct val="100000"/>
              <a:buChar char="–"/>
            </a:lvl4pPr>
            <a:lvl5pPr marL="2122714" indent="-293914" algn="ctr">
              <a:spcBef>
                <a:spcPts val="400"/>
              </a:spcBef>
              <a:buSzPct val="100000"/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body" sz="half" idx="1"/>
          </p:nvPr>
        </p:nvSpPr>
        <p:spPr>
          <a:xfrm>
            <a:off x="246743" y="1620616"/>
            <a:ext cx="4217446" cy="320332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400"/>
              </a:spcBef>
            </a:lvl1pPr>
            <a:lvl2pPr marL="742950" indent="-285750" algn="ctr">
              <a:spcBef>
                <a:spcPts val="400"/>
              </a:spcBef>
              <a:buSzPct val="100000"/>
              <a:buChar char="–"/>
            </a:lvl2pPr>
            <a:lvl3pPr marL="1171575" indent="-257175" algn="ctr">
              <a:spcBef>
                <a:spcPts val="400"/>
              </a:spcBef>
              <a:buSzPct val="100000"/>
              <a:buChar char="•"/>
            </a:lvl3pPr>
            <a:lvl4pPr marL="1665514" indent="-293914" algn="ctr">
              <a:spcBef>
                <a:spcPts val="400"/>
              </a:spcBef>
              <a:buSzPct val="100000"/>
              <a:buChar char="–"/>
            </a:lvl4pPr>
            <a:lvl5pPr marL="2122714" indent="-293914" algn="ctr">
              <a:spcBef>
                <a:spcPts val="400"/>
              </a:spcBef>
              <a:buSzPct val="100000"/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Shape 556"/>
          <p:cNvSpPr>
            <a:spLocks noGrp="1"/>
          </p:cNvSpPr>
          <p:nvPr>
            <p:ph type="body" sz="quarter" idx="13"/>
          </p:nvPr>
        </p:nvSpPr>
        <p:spPr>
          <a:xfrm>
            <a:off x="246742" y="5043713"/>
            <a:ext cx="4217445" cy="106913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100"/>
            </a:pPr>
            <a:endParaRPr/>
          </a:p>
        </p:txBody>
      </p:sp>
      <p:sp>
        <p:nvSpPr>
          <p:cNvPr id="557" name="Shape 557"/>
          <p:cNvSpPr>
            <a:spLocks noGrp="1"/>
          </p:cNvSpPr>
          <p:nvPr>
            <p:ph type="body" sz="quarter" idx="14"/>
          </p:nvPr>
        </p:nvSpPr>
        <p:spPr>
          <a:xfrm>
            <a:off x="4673015" y="5043713"/>
            <a:ext cx="4217446" cy="106913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100"/>
            </a:pPr>
            <a:endParaRPr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244907" cy="243841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59" name="Shape 5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image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>
            <a:spLocks noGrp="1"/>
          </p:cNvSpPr>
          <p:nvPr>
            <p:ph type="body" sz="quarter" idx="1"/>
          </p:nvPr>
        </p:nvSpPr>
        <p:spPr>
          <a:xfrm>
            <a:off x="1371600" y="5240939"/>
            <a:ext cx="6400800" cy="1298389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 algn="ctr">
              <a:spcBef>
                <a:spcPts val="400"/>
              </a:spcBef>
              <a:defRPr sz="2000">
                <a:solidFill>
                  <a:srgbClr val="888888"/>
                </a:solidFill>
              </a:defRPr>
            </a:lvl2pPr>
            <a:lvl3pPr algn="ctr">
              <a:spcBef>
                <a:spcPts val="400"/>
              </a:spcBef>
              <a:defRPr sz="2000">
                <a:solidFill>
                  <a:srgbClr val="888888"/>
                </a:solidFill>
              </a:defRPr>
            </a:lvl3pPr>
            <a:lvl4pPr algn="ctr">
              <a:spcBef>
                <a:spcPts val="400"/>
              </a:spcBef>
              <a:defRPr sz="2000">
                <a:solidFill>
                  <a:srgbClr val="888888"/>
                </a:solidFill>
              </a:defRPr>
            </a:lvl4pPr>
            <a:lvl5pPr algn="ctr">
              <a:spcBef>
                <a:spcPts val="400"/>
              </a:spcBef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8" name="Shape 568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73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23825" y="1364341"/>
            <a:ext cx="5776232" cy="201023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3"/>
          </p:nvPr>
        </p:nvSpPr>
        <p:spPr>
          <a:xfrm>
            <a:off x="115887" y="4898571"/>
            <a:ext cx="5784171" cy="1256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123825" y="3512456"/>
            <a:ext cx="5776232" cy="12046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 i="1"/>
            </a:pPr>
            <a:endParaRPr/>
          </a:p>
        </p:txBody>
      </p:sp>
      <p:pic>
        <p:nvPicPr>
          <p:cNvPr id="87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2.png" descr="/Users/jasonrodriguez/Projects/Power Points/FINAL Template/images/images/CoverSlide_Header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 descr="CoverSlide_Footer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body" sz="half" idx="1"/>
          </p:nvPr>
        </p:nvSpPr>
        <p:spPr>
          <a:xfrm>
            <a:off x="123825" y="1364339"/>
            <a:ext cx="6284232" cy="2714175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 b="1"/>
            </a:lvl1pPr>
            <a:lvl2pPr marL="783771" indent="-326571">
              <a:spcBef>
                <a:spcPts val="700"/>
              </a:spcBef>
              <a:buSzPct val="100000"/>
              <a:buChar char="–"/>
              <a:defRPr sz="3200" b="1"/>
            </a:lvl2pPr>
            <a:lvl3pPr marL="1219200" indent="-304800">
              <a:spcBef>
                <a:spcPts val="700"/>
              </a:spcBef>
              <a:buSzPct val="100000"/>
              <a:buChar char="•"/>
              <a:defRPr sz="3200" b="1"/>
            </a:lvl3pPr>
            <a:lvl4pPr marL="1737360" indent="-365760">
              <a:spcBef>
                <a:spcPts val="700"/>
              </a:spcBef>
              <a:buSzPct val="100000"/>
              <a:buChar char="–"/>
              <a:defRPr sz="3200" b="1"/>
            </a:lvl4pPr>
            <a:lvl5pPr marL="2194560" indent="-365760">
              <a:spcBef>
                <a:spcPts val="700"/>
              </a:spcBef>
              <a:buSzPct val="100000"/>
              <a:buChar char="»"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123826" y="4209141"/>
            <a:ext cx="5014232" cy="190863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200" i="1"/>
            </a:pPr>
            <a:endParaRPr/>
          </a:p>
        </p:txBody>
      </p:sp>
      <p:pic>
        <p:nvPicPr>
          <p:cNvPr id="102" name="image4.pdf" descr="Stevens-Official-PMSColor-R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856" y="283028"/>
            <a:ext cx="1934031" cy="82887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5275943" y="4209143"/>
            <a:ext cx="3708401" cy="190931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400"/>
              </a:spcBef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500"/>
              </a:spcBef>
              <a:defRPr sz="2400"/>
            </a:lvl1pPr>
            <a:lvl2pPr marL="768927" indent="-311727">
              <a:spcBef>
                <a:spcPts val="500"/>
              </a:spcBef>
              <a:buSzPct val="100000"/>
              <a:buChar char="–"/>
              <a:defRPr sz="2400"/>
            </a:lvl2pPr>
            <a:lvl3pPr>
              <a:spcBef>
                <a:spcPts val="500"/>
              </a:spcBef>
              <a:defRPr sz="2400"/>
            </a:lvl3pPr>
            <a:lvl4pPr>
              <a:spcBef>
                <a:spcPts val="500"/>
              </a:spcBef>
              <a:defRPr sz="2400"/>
            </a:lvl4pPr>
            <a:lvl5pPr>
              <a:spcBef>
                <a:spcPts val="5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3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227013" y="1585821"/>
            <a:ext cx="8691562" cy="804863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500"/>
              </a:spcBef>
              <a:defRPr sz="2400"/>
            </a:lvl1pPr>
            <a:lvl2pPr marL="768927" indent="-311727">
              <a:spcBef>
                <a:spcPts val="500"/>
              </a:spcBef>
              <a:buSzPct val="100000"/>
              <a:buChar char="–"/>
              <a:defRPr sz="2400"/>
            </a:lvl2pPr>
            <a:lvl3pPr>
              <a:spcBef>
                <a:spcPts val="500"/>
              </a:spcBef>
              <a:defRPr sz="2400"/>
            </a:lvl3pPr>
            <a:lvl4pPr>
              <a:spcBef>
                <a:spcPts val="500"/>
              </a:spcBef>
              <a:defRPr sz="2400"/>
            </a:lvl4pPr>
            <a:lvl5pPr>
              <a:spcBef>
                <a:spcPts val="5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idx="13"/>
          </p:nvPr>
        </p:nvSpPr>
        <p:spPr>
          <a:xfrm>
            <a:off x="227013" y="2573615"/>
            <a:ext cx="8691562" cy="35433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1.png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0" y="6272784"/>
            <a:ext cx="9144000" cy="58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12.png" descr="/Users/jasonrodriguez/Projects/Power Points/FINAL Template/images/images/PPT_Template_Header.png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0" y="0"/>
            <a:ext cx="9144000" cy="97536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27013" y="1584190"/>
            <a:ext cx="8682405" cy="451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263982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4572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9144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13716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18288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491739" marR="0" indent="-205739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2948939" marR="0" indent="-205739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406140" marR="0" indent="-20574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863340" marR="0" indent="-20574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" TargetMode="External"/><Relationship Id="rId2" Type="http://schemas.openxmlformats.org/officeDocument/2006/relationships/hyperlink" Target="https://www.kaggle.com/deepmatrix/imdb-5000-movie-dataset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s2pv7RMsjjM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eepmatrix/imdb-5000-movie-dataset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xfrm>
            <a:off x="714668" y="1560136"/>
            <a:ext cx="4041155" cy="2059757"/>
          </a:xfrm>
          <a:prstGeom prst="rect">
            <a:avLst/>
          </a:prstGeom>
        </p:spPr>
        <p:txBody>
          <a:bodyPr/>
          <a:lstStyle/>
          <a:p>
            <a:r>
              <a:rPr dirty="0"/>
              <a:t>CS-5</a:t>
            </a:r>
            <a:r>
              <a:rPr lang="en-US" dirty="0"/>
              <a:t>93</a:t>
            </a:r>
            <a:r>
              <a:rPr dirty="0"/>
              <a:t> Final</a:t>
            </a:r>
            <a:r>
              <a:rPr lang="en-US" dirty="0"/>
              <a:t> </a:t>
            </a:r>
            <a:r>
              <a:rPr dirty="0"/>
              <a:t>Project</a:t>
            </a:r>
          </a:p>
          <a:p>
            <a:pPr>
              <a:spcBef>
                <a:spcPts val="600"/>
              </a:spcBef>
              <a:defRPr sz="2800"/>
            </a:pPr>
            <a:r>
              <a:rPr dirty="0"/>
              <a:t>IMDB Movie Rating Prediction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body" idx="1"/>
          </p:nvPr>
        </p:nvSpPr>
        <p:spPr>
          <a:xfrm>
            <a:off x="211221" y="1120551"/>
            <a:ext cx="8682406" cy="4511810"/>
          </a:xfrm>
          <a:prstGeom prst="rect">
            <a:avLst/>
          </a:prstGeom>
        </p:spPr>
        <p:txBody>
          <a:bodyPr/>
          <a:lstStyle/>
          <a:p>
            <a:r>
              <a:rPr dirty="0"/>
              <a:t>Cleaning:</a:t>
            </a:r>
          </a:p>
          <a:p>
            <a:r>
              <a:rPr lang="en-US" dirty="0"/>
              <a:t>After removing the NA values and unwanted variable, the following dataset was created.</a:t>
            </a:r>
            <a:endParaRPr dirty="0"/>
          </a:p>
        </p:txBody>
      </p:sp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set 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" y="2263552"/>
            <a:ext cx="4944364" cy="3789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10" y="2120435"/>
            <a:ext cx="3632759" cy="39330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/>
          </p:cNvSpPr>
          <p:nvPr>
            <p:ph type="title"/>
          </p:nvPr>
        </p:nvSpPr>
        <p:spPr>
          <a:xfrm>
            <a:off x="227013" y="194505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Histogram Plot using PROC Univariate</a:t>
            </a:r>
            <a:r>
              <a:rPr dirty="0"/>
              <a:t> </a:t>
            </a:r>
          </a:p>
        </p:txBody>
      </p:sp>
      <p:sp>
        <p:nvSpPr>
          <p:cNvPr id="617" name="Shape 6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815926"/>
            <a:ext cx="8058857" cy="52817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/>
          </p:cNvSpPr>
          <p:nvPr>
            <p:ph type="title"/>
          </p:nvPr>
        </p:nvSpPr>
        <p:spPr>
          <a:xfrm>
            <a:off x="227013" y="194505"/>
            <a:ext cx="7923694" cy="4795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PROC Univariate</a:t>
            </a:r>
            <a:r>
              <a:rPr dirty="0"/>
              <a:t> </a:t>
            </a:r>
            <a:r>
              <a:rPr lang="en-US" dirty="0"/>
              <a:t>for IMDB Score</a:t>
            </a:r>
            <a:endParaRPr dirty="0"/>
          </a:p>
        </p:txBody>
      </p:sp>
      <p:sp>
        <p:nvSpPr>
          <p:cNvPr id="617" name="Shape 6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0" y="780146"/>
            <a:ext cx="4874153" cy="5399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766005"/>
            <a:ext cx="2129113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08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96323"/>
          </a:xfrm>
        </p:spPr>
        <p:txBody>
          <a:bodyPr/>
          <a:lstStyle/>
          <a:p>
            <a:r>
              <a:rPr lang="en-US" dirty="0"/>
              <a:t>PROC Univariate for Poster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4" y="1258478"/>
            <a:ext cx="4415875" cy="4293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00" y="1107526"/>
            <a:ext cx="3895275" cy="45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11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33" y="1517716"/>
            <a:ext cx="6036227" cy="45569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Means</a:t>
            </a:r>
          </a:p>
        </p:txBody>
      </p:sp>
    </p:spTree>
    <p:extLst>
      <p:ext uri="{BB962C8B-B14F-4D97-AF65-F5344CB8AC3E}">
        <p14:creationId xmlns:p14="http://schemas.microsoft.com/office/powerpoint/2010/main" val="13859765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pPr defTabSz="297179">
              <a:defRPr sz="2209"/>
            </a:pPr>
            <a:r>
              <a:rPr dirty="0"/>
              <a:t>Data after the cleaning </a:t>
            </a:r>
            <a:r>
              <a:rPr lang="en-US" dirty="0"/>
              <a:t>and bucketizing </a:t>
            </a: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" y="1329179"/>
            <a:ext cx="8168022" cy="39781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6" y="1081229"/>
            <a:ext cx="3387436" cy="248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51" y="923871"/>
            <a:ext cx="3780148" cy="2801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58" y="3725402"/>
            <a:ext cx="3148684" cy="23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8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1055077"/>
            <a:ext cx="8682405" cy="50409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explain the effects of explanatory variables on binary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the Target variable to categorical values of 0’s and 1’s.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the Predictor variables into 4 levels 0, 1 , 2, and 3 based to quartiles.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variables used such as “act1_like” “act2_like” “act3_like” “budget” “</a:t>
            </a:r>
            <a:r>
              <a:rPr lang="en-US" dirty="0" err="1"/>
              <a:t>cast_like</a:t>
            </a:r>
            <a:r>
              <a:rPr lang="en-US" dirty="0"/>
              <a:t>” “</a:t>
            </a:r>
            <a:r>
              <a:rPr lang="en-US" dirty="0" err="1"/>
              <a:t>critic_rev</a:t>
            </a:r>
            <a:r>
              <a:rPr lang="en-US" dirty="0"/>
              <a:t>” “</a:t>
            </a:r>
            <a:r>
              <a:rPr lang="en-US" dirty="0" err="1"/>
              <a:t>dir_like</a:t>
            </a:r>
            <a:r>
              <a:rPr lang="en-US" dirty="0"/>
              <a:t>” “duration” “gross” “</a:t>
            </a:r>
            <a:r>
              <a:rPr lang="en-US" dirty="0" err="1"/>
              <a:t>mov_like</a:t>
            </a:r>
            <a:r>
              <a:rPr lang="en-US" dirty="0"/>
              <a:t>” “poster” “ratio” “</a:t>
            </a:r>
            <a:r>
              <a:rPr lang="en-US" dirty="0" err="1"/>
              <a:t>user_rev</a:t>
            </a:r>
            <a:r>
              <a:rPr lang="en-US" dirty="0"/>
              <a:t>” “</a:t>
            </a:r>
            <a:r>
              <a:rPr lang="en-US" dirty="0" err="1"/>
              <a:t>user_vote</a:t>
            </a:r>
            <a:r>
              <a:rPr lang="en-US" dirty="0"/>
              <a:t>” “year”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ref=0 for class variables so that 0 is taken as a reference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logistic regression is run we find the significant variables.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761501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3" y="846138"/>
            <a:ext cx="3910818" cy="5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71" y="717135"/>
            <a:ext cx="2897943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20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7" y="982507"/>
            <a:ext cx="4234374" cy="4954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71" y="982507"/>
            <a:ext cx="4250623" cy="3519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65" y="4622302"/>
            <a:ext cx="334374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123825" y="1147525"/>
            <a:ext cx="5776232" cy="370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10411755 - </a:t>
            </a:r>
            <a:r>
              <a:rPr lang="en-US" dirty="0" err="1"/>
              <a:t>Vivek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7434" y="3201075"/>
            <a:ext cx="5784171" cy="418818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10415613 - </a:t>
            </a:r>
            <a:r>
              <a:rPr lang="en-US" sz="2200" b="1" dirty="0" err="1"/>
              <a:t>Advait</a:t>
            </a:r>
            <a:endParaRPr lang="en-US" sz="22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1404" y="2026678"/>
            <a:ext cx="5776232" cy="391298"/>
          </a:xfrm>
        </p:spPr>
        <p:txBody>
          <a:bodyPr>
            <a:noAutofit/>
          </a:bodyPr>
          <a:lstStyle/>
          <a:p>
            <a:r>
              <a:rPr lang="en-US" sz="2200" b="1" dirty="0"/>
              <a:t>10411830 - </a:t>
            </a:r>
            <a:r>
              <a:rPr lang="en-US" sz="2200" b="1" dirty="0" err="1"/>
              <a:t>Bipin</a:t>
            </a:r>
            <a:endParaRPr lang="en-US" sz="2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92" y="1147526"/>
            <a:ext cx="976656" cy="8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92" y="2105467"/>
            <a:ext cx="976657" cy="10168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92" y="3201076"/>
            <a:ext cx="976656" cy="979712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73465" y="4193583"/>
            <a:ext cx="5784171" cy="41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45720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91440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137160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182880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91739" marR="0" indent="-205739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48939" marR="0" indent="-205739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06140" marR="0" indent="-20574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63340" marR="0" indent="-205740" algn="l" defTabSz="4572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sz="2200" b="1" dirty="0"/>
              <a:t>10416500 - Vicky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777" y="4348630"/>
            <a:ext cx="1244337" cy="9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264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1041009"/>
            <a:ext cx="8682405" cy="5054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our logistic regression, we found out c value to be 83.4% which is good for our target variable using our predictors.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removing insignificant variables having value less </a:t>
            </a:r>
            <a:r>
              <a:rPr lang="en-US"/>
              <a:t>than 0.05 </a:t>
            </a:r>
            <a:r>
              <a:rPr lang="en-US" dirty="0"/>
              <a:t>or 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removed variables are “act1_like” “act2_like” “act3_like”.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running logistic regression again, we get c value to be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2" y="3083495"/>
            <a:ext cx="3815146" cy="2065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4" y="2968283"/>
            <a:ext cx="4093698" cy="3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47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1085040"/>
            <a:ext cx="3770141" cy="49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24" y="923499"/>
            <a:ext cx="408679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964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1097280"/>
            <a:ext cx="8682405" cy="4998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running Logistic regression, we wanted to check for correlation between different predictor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we ran Proc CORR to check correlation and found some of the correlation between the variables.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3237823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01" y="1174569"/>
            <a:ext cx="6848573" cy="47282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07941" cy="60205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31903014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985101"/>
            <a:ext cx="8682405" cy="5110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remove the Correlation and do reduce the number of variables, Applied the PCA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the Data (USING PROC STANDARD)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for the Variables excluding the Target variable (rating)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9"/>
            <a:ext cx="7923694" cy="573774"/>
          </a:xfrm>
        </p:spPr>
        <p:txBody>
          <a:bodyPr>
            <a:normAutofit fontScale="90000"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76" y="2149310"/>
            <a:ext cx="5463172" cy="23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799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1013381"/>
            <a:ext cx="8682405" cy="5082619"/>
          </a:xfrm>
        </p:spPr>
        <p:txBody>
          <a:bodyPr/>
          <a:lstStyle/>
          <a:p>
            <a:r>
              <a:rPr lang="en-US" dirty="0"/>
              <a:t>Eigen Values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4 Components for Analysis which explains around 65 percent of variance. (prin1 prin2 prin3 prin3).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87915"/>
          </a:xfrm>
        </p:spPr>
        <p:txBody>
          <a:bodyPr>
            <a:normAutofit fontScale="90000"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51" y="1547648"/>
            <a:ext cx="2712063" cy="2930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19" y="1547649"/>
            <a:ext cx="5147429" cy="29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56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7" y="1328249"/>
            <a:ext cx="5269785" cy="43513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9"/>
            <a:ext cx="7923694" cy="611482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3488046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PCA using those Four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Prin1*Prin2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the Model using the Four</a:t>
            </a:r>
          </a:p>
          <a:p>
            <a:r>
              <a:rPr lang="en-US" dirty="0"/>
              <a:t>    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the data as ODD and 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Score, applied the model over the</a:t>
            </a:r>
          </a:p>
          <a:p>
            <a:r>
              <a:rPr lang="en-US" dirty="0"/>
              <a:t>     Test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857" y="1969459"/>
            <a:ext cx="3981015" cy="42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633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28" y="937967"/>
            <a:ext cx="3704734" cy="50103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427659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Predicted Output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255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Predicted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28" y="1663831"/>
            <a:ext cx="5186402" cy="43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547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IMDB Movie Rating Prediction</a:t>
            </a:r>
          </a:p>
        </p:txBody>
      </p:sp>
      <p:sp>
        <p:nvSpPr>
          <p:cNvPr id="581" name="Shape 581"/>
          <p:cNvSpPr>
            <a:spLocks noGrp="1"/>
          </p:cNvSpPr>
          <p:nvPr>
            <p:ph type="body" sz="half" idx="1"/>
          </p:nvPr>
        </p:nvSpPr>
        <p:spPr>
          <a:xfrm>
            <a:off x="227012" y="2558866"/>
            <a:ext cx="5648952" cy="3535027"/>
          </a:xfrm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  <a:p>
            <a:r>
              <a:rPr dirty="0"/>
              <a:t>Overview</a:t>
            </a:r>
          </a:p>
          <a:p>
            <a:r>
              <a:rPr lang="en-US" dirty="0"/>
              <a:t>Models</a:t>
            </a:r>
            <a:endParaRPr dirty="0"/>
          </a:p>
          <a:p>
            <a:r>
              <a:rPr dirty="0"/>
              <a:t>Results and Conclusion</a:t>
            </a:r>
          </a:p>
        </p:txBody>
      </p:sp>
      <p:sp>
        <p:nvSpPr>
          <p:cNvPr id="582" name="Shape 5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500"/>
              </a:spcBef>
              <a:defRPr sz="2400"/>
            </a:lvl1pPr>
          </a:lstStyle>
          <a:p>
            <a:r>
              <a:rPr dirty="0"/>
              <a:t>Data set : 2016</a:t>
            </a:r>
          </a:p>
        </p:txBody>
      </p:sp>
      <p:sp>
        <p:nvSpPr>
          <p:cNvPr id="583" name="Shape 583"/>
          <p:cNvSpPr>
            <a:spLocks noGrp="1"/>
          </p:cNvSpPr>
          <p:nvPr>
            <p:ph type="sldNum" sz="quarter" idx="2"/>
          </p:nvPr>
        </p:nvSpPr>
        <p:spPr>
          <a:xfrm>
            <a:off x="8708569" y="6517575"/>
            <a:ext cx="17452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8741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Finally we conclude </a:t>
            </a:r>
            <a:r>
              <a:rPr lang="en-US" dirty="0"/>
              <a:t>that the model we built predicted correctly around 70 percent of the test data by using the variables we have considered.</a:t>
            </a:r>
          </a:p>
          <a:p>
            <a:endParaRPr lang="en-US" dirty="0"/>
          </a:p>
          <a:p>
            <a:r>
              <a:rPr dirty="0"/>
              <a:t>We can use this predictive model on any new dataset having the same variables for optimal solution.</a:t>
            </a:r>
          </a:p>
        </p:txBody>
      </p:sp>
      <p:sp>
        <p:nvSpPr>
          <p:cNvPr id="669" name="Shape 6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670" name="Shape 6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495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body" idx="1"/>
          </p:nvPr>
        </p:nvSpPr>
        <p:spPr>
          <a:xfrm>
            <a:off x="227012" y="1584190"/>
            <a:ext cx="8682406" cy="4511810"/>
          </a:xfrm>
          <a:prstGeom prst="rect">
            <a:avLst/>
          </a:prstGeom>
        </p:spPr>
        <p:txBody>
          <a:bodyPr/>
          <a:lstStyle/>
          <a:p>
            <a:r>
              <a:t>There can be many ways of representing the data: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We can work more on the accuracy rate of the model.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We can predict movie ratings even deeper based on other factors, example: History of production house having it as a categorical factor.</a:t>
            </a:r>
          </a:p>
        </p:txBody>
      </p:sp>
      <p:sp>
        <p:nvSpPr>
          <p:cNvPr id="673" name="Shape 673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t>Future Scope</a:t>
            </a:r>
          </a:p>
        </p:txBody>
      </p:sp>
      <p:sp>
        <p:nvSpPr>
          <p:cNvPr id="674" name="Shape 6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6561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/>
          </p:cNvSpPr>
          <p:nvPr>
            <p:ph type="body" idx="1"/>
          </p:nvPr>
        </p:nvSpPr>
        <p:spPr>
          <a:xfrm>
            <a:off x="227012" y="1584190"/>
            <a:ext cx="8682406" cy="45118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400"/>
            </a:pPr>
            <a:r>
              <a:rPr lang="en-US" sz="1200" dirty="0">
                <a:hlinkClick r:id="rId2"/>
              </a:rPr>
              <a:t>https://www.kaggle.com/deepmatrix/imdb-5000-movie-dataset</a:t>
            </a:r>
            <a:endParaRPr lang="en-US" sz="1200" dirty="0"/>
          </a:p>
          <a:p>
            <a:pPr>
              <a:defRPr sz="5400"/>
            </a:pPr>
            <a:r>
              <a:rPr lang="en-US" sz="1200" dirty="0">
                <a:hlinkClick r:id="rId3"/>
              </a:rPr>
              <a:t>http://www.imdb.com/</a:t>
            </a:r>
            <a:endParaRPr lang="en-US" sz="1200" dirty="0"/>
          </a:p>
          <a:p>
            <a:pPr>
              <a:defRPr sz="5400"/>
            </a:pPr>
            <a:r>
              <a:rPr lang="en-US" sz="1200" dirty="0"/>
              <a:t>https://www.youtube.com/watch?v=8WIpTj2XFDQ</a:t>
            </a:r>
          </a:p>
          <a:p>
            <a:pPr>
              <a:defRPr sz="5400"/>
            </a:pPr>
            <a:r>
              <a:rPr lang="en-US" sz="1200" dirty="0">
                <a:hlinkClick r:id="rId4"/>
              </a:rPr>
              <a:t>https://www.youtube.com/watch?v=s2pv7RMsjjM</a:t>
            </a:r>
            <a:endParaRPr lang="en-US" sz="1200" dirty="0"/>
          </a:p>
          <a:p>
            <a:pPr>
              <a:defRPr sz="5400"/>
            </a:pPr>
            <a:r>
              <a:rPr lang="en-US" sz="1200" dirty="0"/>
              <a:t>Class Notes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References</a:t>
            </a:r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7788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title"/>
          </p:nvPr>
        </p:nvSpPr>
        <p:spPr>
          <a:xfrm>
            <a:off x="2277343" y="2522931"/>
            <a:ext cx="7923694" cy="1143001"/>
          </a:xfrm>
          <a:prstGeom prst="rect">
            <a:avLst/>
          </a:prstGeom>
        </p:spPr>
        <p:txBody>
          <a:bodyPr/>
          <a:lstStyle>
            <a:lvl1pPr defTabSz="429768">
              <a:defRPr sz="6768"/>
            </a:lvl1pPr>
          </a:lstStyle>
          <a:p>
            <a:r>
              <a:rPr dirty="0"/>
              <a:t>Thank you</a:t>
            </a:r>
          </a:p>
        </p:txBody>
      </p:sp>
      <p:sp>
        <p:nvSpPr>
          <p:cNvPr id="682" name="Shape 6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22004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227013" y="274639"/>
            <a:ext cx="7923694" cy="875228"/>
          </a:xfrm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216816" y="1149867"/>
            <a:ext cx="8701759" cy="804863"/>
          </a:xfrm>
          <a:prstGeom prst="rect">
            <a:avLst/>
          </a:prstGeom>
        </p:spPr>
        <p:txBody>
          <a:bodyPr/>
          <a:lstStyle/>
          <a:p>
            <a:r>
              <a:rPr lang="en-US" sz="1764" dirty="0"/>
              <a:t>Problem Statement : </a:t>
            </a:r>
            <a:r>
              <a:rPr sz="1764" dirty="0"/>
              <a:t>IMDB Movie rating predictions</a:t>
            </a:r>
            <a:r>
              <a:rPr lang="en-US" sz="1764" dirty="0"/>
              <a:t> before release of movie.</a:t>
            </a:r>
            <a:endParaRPr sz="1764" dirty="0"/>
          </a:p>
        </p:txBody>
      </p:sp>
      <p:sp>
        <p:nvSpPr>
          <p:cNvPr id="588" name="Shape 588"/>
          <p:cNvSpPr>
            <a:spLocks noGrp="1"/>
          </p:cNvSpPr>
          <p:nvPr>
            <p:ph type="body" idx="13"/>
          </p:nvPr>
        </p:nvSpPr>
        <p:spPr>
          <a:xfrm>
            <a:off x="227013" y="2189958"/>
            <a:ext cx="8691562" cy="35350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r>
              <a:rPr dirty="0"/>
              <a:t>How can we </a:t>
            </a:r>
            <a:r>
              <a:rPr lang="en-US" dirty="0"/>
              <a:t>predict if movie is good or bad before its release in theatre.</a:t>
            </a:r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endParaRPr dirty="0"/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r>
              <a:rPr lang="en-US" dirty="0"/>
              <a:t>Critics reviews or TV shows which rate movies are not that reliable.</a:t>
            </a:r>
            <a:endParaRPr dirty="0"/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endParaRPr lang="en-US" dirty="0"/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r>
              <a:rPr lang="en-US" dirty="0"/>
              <a:t>Everyone wants to watch good movie from the pool of movies releasing every year.</a:t>
            </a:r>
            <a:endParaRPr dirty="0"/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endParaRPr lang="en-US" dirty="0"/>
          </a:p>
          <a:p>
            <a:pPr marL="280035" indent="-280035" defTabSz="448055">
              <a:spcBef>
                <a:spcPts val="1100"/>
              </a:spcBef>
              <a:buSzPct val="100000"/>
              <a:buFont typeface="Arial"/>
              <a:buChar char="•"/>
              <a:defRPr sz="1764"/>
            </a:pPr>
            <a:r>
              <a:rPr dirty="0"/>
              <a:t>To </a:t>
            </a:r>
            <a:r>
              <a:rPr lang="en-US" dirty="0"/>
              <a:t>figure out best solution possible for this, we try to predict movie ratings based on models that we build.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486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body" idx="1"/>
          </p:nvPr>
        </p:nvSpPr>
        <p:spPr>
          <a:xfrm>
            <a:off x="210224" y="1640969"/>
            <a:ext cx="8682406" cy="45118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 defTabSz="416052">
              <a:spcBef>
                <a:spcPts val="1000"/>
              </a:spcBef>
              <a:buFont typeface="Arial" charset="0"/>
              <a:buChar char="•"/>
              <a:defRPr sz="1638"/>
            </a:pPr>
            <a:r>
              <a:rPr lang="en-US" dirty="0"/>
              <a:t>Knowing rating of a movie before its release is good option for movie lovers.</a:t>
            </a:r>
          </a:p>
          <a:p>
            <a:pPr defTabSz="416052">
              <a:spcBef>
                <a:spcPts val="1000"/>
              </a:spcBef>
              <a:defRPr sz="1638"/>
            </a:pPr>
            <a:endParaRPr lang="en-US" dirty="0"/>
          </a:p>
          <a:p>
            <a:pPr marL="285750" indent="-285750" defTabSz="416052">
              <a:spcBef>
                <a:spcPts val="1000"/>
              </a:spcBef>
              <a:buFont typeface="Arial" charset="0"/>
              <a:buChar char="•"/>
              <a:defRPr sz="1638"/>
            </a:pPr>
            <a:r>
              <a:rPr lang="en-US" dirty="0"/>
              <a:t>Makers of movie will have to put effort in doing good movies as they cant just relay on first week collection.</a:t>
            </a:r>
          </a:p>
          <a:p>
            <a:pPr defTabSz="416052">
              <a:spcBef>
                <a:spcPts val="1000"/>
              </a:spcBef>
              <a:defRPr sz="1638"/>
            </a:pPr>
            <a:endParaRPr lang="en-US" dirty="0"/>
          </a:p>
          <a:p>
            <a:pPr marL="285750" indent="-285750" defTabSz="416052">
              <a:spcBef>
                <a:spcPts val="1000"/>
              </a:spcBef>
              <a:buFont typeface="Arial" charset="0"/>
              <a:buChar char="•"/>
              <a:defRPr sz="1638"/>
            </a:pPr>
            <a:r>
              <a:rPr lang="en-US" dirty="0"/>
              <a:t>We will be using different factors  </a:t>
            </a:r>
            <a:r>
              <a:rPr dirty="0"/>
              <a:t>such as Actor,Director Facebook likes, Critic Reviews, Budget and Gross money spent on movie, IMDB Score.</a:t>
            </a:r>
            <a:endParaRPr lang="en-US" dirty="0"/>
          </a:p>
          <a:p>
            <a:pPr marL="285750" indent="-285750" defTabSz="416052">
              <a:spcBef>
                <a:spcPts val="1000"/>
              </a:spcBef>
              <a:buFont typeface="Arial" charset="0"/>
              <a:buChar char="•"/>
              <a:defRPr sz="1638"/>
            </a:pPr>
            <a:endParaRPr lang="en-US" sz="1638" dirty="0"/>
          </a:p>
          <a:p>
            <a:pPr marL="285750" indent="-285750">
              <a:buFont typeface="Arial" charset="0"/>
              <a:buChar char="•"/>
            </a:pPr>
            <a:r>
              <a:rPr lang="en-US" sz="1638" dirty="0">
                <a:hlinkClick r:id="rId2"/>
              </a:rPr>
              <a:t>https://www.kaggle.com/deepmatrix/imdb-5000-movie-dataset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38" dirty="0"/>
              <a:t>As per the analysis report made on the data set we found that there were:</a:t>
            </a:r>
          </a:p>
          <a:p>
            <a:r>
              <a:rPr lang="en-US" sz="1638" dirty="0"/>
              <a:t>     28 columns and 5043 rows</a:t>
            </a:r>
          </a:p>
          <a:p>
            <a:r>
              <a:rPr lang="en-US" sz="1638" dirty="0"/>
              <a:t>     Target Variable : </a:t>
            </a:r>
            <a:r>
              <a:rPr lang="en-US" sz="1638" dirty="0" err="1"/>
              <a:t>IMDB_score</a:t>
            </a:r>
            <a:br>
              <a:rPr dirty="0"/>
            </a:b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17165" y="287517"/>
            <a:ext cx="7923694" cy="9316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and How?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3807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set 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167"/>
            <a:ext cx="9144000" cy="2877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8535"/>
            <a:ext cx="9144000" cy="31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4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set 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3804"/>
            <a:ext cx="8368145" cy="528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4420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013" y="928468"/>
            <a:ext cx="8682405" cy="5167532"/>
          </a:xfrm>
        </p:spPr>
        <p:txBody>
          <a:bodyPr/>
          <a:lstStyle/>
          <a:p>
            <a:r>
              <a:rPr lang="en-US" dirty="0"/>
              <a:t>Initial Dataset:</a:t>
            </a:r>
          </a:p>
          <a:p>
            <a:r>
              <a:rPr lang="en-US" dirty="0"/>
              <a:t>Used proc import to convert our initial csv dataset into SAS dataset format.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744394"/>
            <a:ext cx="7948246" cy="43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23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body" idx="1"/>
          </p:nvPr>
        </p:nvSpPr>
        <p:spPr>
          <a:xfrm>
            <a:off x="227012" y="1584190"/>
            <a:ext cx="8682406" cy="45118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Deleted the rows – With NA</a:t>
            </a:r>
            <a:r>
              <a:rPr lang="en-US" dirty="0"/>
              <a:t> &amp; Missing Values</a:t>
            </a:r>
            <a:r>
              <a:rPr dirty="0"/>
              <a:t>.</a:t>
            </a:r>
            <a:endParaRPr lang="en-US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/>
              <a:t>Made a new dataset by dropping columns with DROP command.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/>
              <a:t>Renamed variables names in order to make it effective.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dirty="0"/>
              <a:t>Modified</a:t>
            </a:r>
            <a:r>
              <a:rPr dirty="0"/>
              <a:t> the </a:t>
            </a:r>
            <a:r>
              <a:rPr lang="en-US" dirty="0"/>
              <a:t>predictors and Target variable to categorical values</a:t>
            </a:r>
            <a:r>
              <a:rPr dirty="0"/>
              <a:t>:</a:t>
            </a:r>
          </a:p>
          <a:p>
            <a:r>
              <a:rPr dirty="0"/>
              <a:t>     For example: ratings </a:t>
            </a:r>
            <a:r>
              <a:rPr lang="en-US" dirty="0"/>
              <a:t>less than 6.6 equal to 1</a:t>
            </a:r>
            <a:r>
              <a:rPr dirty="0"/>
              <a:t>, ratings </a:t>
            </a:r>
            <a:r>
              <a:rPr lang="en-US" dirty="0"/>
              <a:t>greater than equal to    	6.6 to 0</a:t>
            </a:r>
            <a:r>
              <a:rPr dirty="0"/>
              <a:t>.</a:t>
            </a:r>
          </a:p>
          <a:p>
            <a:pPr>
              <a:buSzPct val="100000"/>
            </a:pPr>
            <a:endParaRPr dirty="0"/>
          </a:p>
        </p:txBody>
      </p:sp>
      <p:sp>
        <p:nvSpPr>
          <p:cNvPr id="608" name="Shape 608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Cleaning</a:t>
            </a:r>
            <a:r>
              <a:rPr lang="en-US" dirty="0"/>
              <a:t> </a:t>
            </a:r>
            <a:r>
              <a:rPr dirty="0"/>
              <a:t>data</a:t>
            </a:r>
          </a:p>
        </p:txBody>
      </p:sp>
      <p:sp>
        <p:nvSpPr>
          <p:cNvPr id="609" name="Shape 609"/>
          <p:cNvSpPr>
            <a:spLocks noGrp="1"/>
          </p:cNvSpPr>
          <p:nvPr>
            <p:ph type="sldNum" sz="quarter" idx="2"/>
          </p:nvPr>
        </p:nvSpPr>
        <p:spPr>
          <a:xfrm>
            <a:off x="8708569" y="6529848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over Slides">
  <a:themeElements>
    <a:clrScheme name="Cover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ver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ov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ver Slides">
  <a:themeElements>
    <a:clrScheme name="Cover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ver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ov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867</Words>
  <Application>Microsoft Office PowerPoint</Application>
  <PresentationFormat>On-screen Show (4:3)</PresentationFormat>
  <Paragraphs>133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Times New Roman</vt:lpstr>
      <vt:lpstr>Wingdings</vt:lpstr>
      <vt:lpstr>Cover Slides</vt:lpstr>
      <vt:lpstr>PowerPoint Presentation</vt:lpstr>
      <vt:lpstr>PowerPoint Presentation</vt:lpstr>
      <vt:lpstr>IMDB Movie Rating Prediction</vt:lpstr>
      <vt:lpstr>Introduction</vt:lpstr>
      <vt:lpstr>Why and How?</vt:lpstr>
      <vt:lpstr>Data set </vt:lpstr>
      <vt:lpstr>Data set </vt:lpstr>
      <vt:lpstr>Data set </vt:lpstr>
      <vt:lpstr>Cleaning data</vt:lpstr>
      <vt:lpstr>Data set </vt:lpstr>
      <vt:lpstr>Histogram Plot using PROC Univariate </vt:lpstr>
      <vt:lpstr>PROC Univariate for IMDB Score</vt:lpstr>
      <vt:lpstr>PROC Univariate for Poster Variable</vt:lpstr>
      <vt:lpstr>Applying Means</vt:lpstr>
      <vt:lpstr>Data after the cleaning and bucketizing   </vt:lpstr>
      <vt:lpstr>Scatter Plots</vt:lpstr>
      <vt:lpstr>Logistic Regression</vt:lpstr>
      <vt:lpstr>Logistic Regression</vt:lpstr>
      <vt:lpstr>Logistic Regression</vt:lpstr>
      <vt:lpstr>Logistic Regression</vt:lpstr>
      <vt:lpstr>Logistic Regression</vt:lpstr>
      <vt:lpstr>Correlation</vt:lpstr>
      <vt:lpstr>Correlation</vt:lpstr>
      <vt:lpstr>PCA</vt:lpstr>
      <vt:lpstr>PCA</vt:lpstr>
      <vt:lpstr>PCA</vt:lpstr>
      <vt:lpstr>PCA</vt:lpstr>
      <vt:lpstr>Final Predicted Output </vt:lpstr>
      <vt:lpstr>Actual vs Predicted 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Vicky Rana</cp:lastModifiedBy>
  <cp:revision>66</cp:revision>
  <dcterms:modified xsi:type="dcterms:W3CDTF">2017-05-04T23:08:55Z</dcterms:modified>
</cp:coreProperties>
</file>